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8288000" cy="10287000"/>
  <p:notesSz cx="6858000" cy="9144000"/>
  <p:embeddedFontLst>
    <p:embeddedFont>
      <p:font typeface="Open Sans" charset="1" panose="020B0606030504020204"/>
      <p:regular r:id="rId47"/>
    </p:embeddedFont>
    <p:embeddedFont>
      <p:font typeface="Open Sans Bold" charset="1" panose="020B0806030504020204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7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33325" y="2889754"/>
            <a:ext cx="12000701" cy="2067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26"/>
              </a:lnSpc>
              <a:spcBef>
                <a:spcPct val="0"/>
              </a:spcBef>
            </a:pPr>
            <a:r>
              <a:rPr lang="en-US" sz="594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Respeito em Foco! </a:t>
            </a:r>
          </a:p>
          <a:p>
            <a:pPr algn="ctr">
              <a:lnSpc>
                <a:spcPts val="8326"/>
              </a:lnSpc>
              <a:spcBef>
                <a:spcPct val="0"/>
              </a:spcBef>
            </a:pPr>
            <a:r>
              <a:rPr lang="en-US" sz="594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Diálogos sobre Ambiente Positivo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5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47575" y="971550"/>
            <a:ext cx="8474925" cy="638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Condutas que ferem a moralidade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Transferir ou punir servidor por motivo pessoal, e não técnico.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Utilizar cargos ou funções para retaliação, vingança ou pressão.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Agir com má-fé, ainda que a conduta pareça “legal” no papel.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602635" y="656665"/>
            <a:ext cx="1313329" cy="1313329"/>
          </a:xfrm>
          <a:custGeom>
            <a:avLst/>
            <a:gdLst/>
            <a:ahLst/>
            <a:cxnLst/>
            <a:rect r="r" b="b" t="t" l="l"/>
            <a:pathLst>
              <a:path h="1313329" w="1313329">
                <a:moveTo>
                  <a:pt x="0" y="0"/>
                </a:moveTo>
                <a:lnTo>
                  <a:pt x="1313330" y="0"/>
                </a:lnTo>
                <a:lnTo>
                  <a:pt x="1313330" y="1313329"/>
                </a:lnTo>
                <a:lnTo>
                  <a:pt x="0" y="13133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31530" y="383391"/>
            <a:ext cx="1912470" cy="1859877"/>
          </a:xfrm>
          <a:custGeom>
            <a:avLst/>
            <a:gdLst/>
            <a:ahLst/>
            <a:cxnLst/>
            <a:rect r="r" b="b" t="t" l="l"/>
            <a:pathLst>
              <a:path h="1859877" w="1912470">
                <a:moveTo>
                  <a:pt x="0" y="0"/>
                </a:moveTo>
                <a:lnTo>
                  <a:pt x="1912470" y="0"/>
                </a:lnTo>
                <a:lnTo>
                  <a:pt x="1912470" y="1859877"/>
                </a:lnTo>
                <a:lnTo>
                  <a:pt x="0" y="18598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8649" y="971550"/>
            <a:ext cx="7399463" cy="638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Condutas que respeitam a moralidade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Tomar decisões pensando no interesse público, e não em ganhos pessoais ou políticos.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Tratar servidores de forma imparcial, sem perseguições ou favorecimentos.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Usar recursos públicos com responsabilidade e transparência.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5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0658" y="1857072"/>
            <a:ext cx="7991331" cy="5180829"/>
          </a:xfrm>
          <a:custGeom>
            <a:avLst/>
            <a:gdLst/>
            <a:ahLst/>
            <a:cxnLst/>
            <a:rect r="r" b="b" t="t" l="l"/>
            <a:pathLst>
              <a:path h="5180829" w="7991331">
                <a:moveTo>
                  <a:pt x="0" y="0"/>
                </a:moveTo>
                <a:lnTo>
                  <a:pt x="7991331" y="0"/>
                </a:lnTo>
                <a:lnTo>
                  <a:pt x="7991331" y="5180829"/>
                </a:lnTo>
                <a:lnTo>
                  <a:pt x="0" y="51808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0937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854074" y="971550"/>
            <a:ext cx="8405226" cy="6894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4"/>
              </a:lnSpc>
              <a:spcBef>
                <a:spcPct val="0"/>
              </a:spcBef>
            </a:pPr>
          </a:p>
          <a:p>
            <a:pPr algn="ctr">
              <a:lnSpc>
                <a:spcPts val="3914"/>
              </a:lnSpc>
              <a:spcBef>
                <a:spcPct val="0"/>
              </a:spcBef>
            </a:pPr>
            <a:r>
              <a:rPr lang="en-US" sz="279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decoro profissional está relacionado à postura, comportamento e linguagem adotados pelo servidor no ambiente de trabalho e também fora dele, quando sua conduta possa refletir na função pública que exerce.</a:t>
            </a:r>
          </a:p>
          <a:p>
            <a:pPr algn="ctr">
              <a:lnSpc>
                <a:spcPts val="3914"/>
              </a:lnSpc>
              <a:spcBef>
                <a:spcPct val="0"/>
              </a:spcBef>
            </a:pPr>
          </a:p>
          <a:p>
            <a:pPr algn="ctr">
              <a:lnSpc>
                <a:spcPts val="3914"/>
              </a:lnSpc>
              <a:spcBef>
                <a:spcPct val="0"/>
              </a:spcBef>
            </a:pPr>
            <a:r>
              <a:rPr lang="en-US" sz="279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Manter o decoro profissional significa agir com respeito, urbanidade, equilíbrio emocional e discrição, evitando atitudes, falas ou práticas que possam gerar constrangimento, desrespeito ou desgaste à imagem da Administração Pública.</a:t>
            </a:r>
          </a:p>
          <a:p>
            <a:pPr algn="ctr">
              <a:lnSpc>
                <a:spcPts val="3914"/>
              </a:lnSpc>
              <a:spcBef>
                <a:spcPct val="0"/>
              </a:spcBef>
            </a:pPr>
          </a:p>
          <a:p>
            <a:pPr algn="ctr">
              <a:lnSpc>
                <a:spcPts val="391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5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9268" y="219516"/>
            <a:ext cx="2157040" cy="2185267"/>
          </a:xfrm>
          <a:custGeom>
            <a:avLst/>
            <a:gdLst/>
            <a:ahLst/>
            <a:cxnLst/>
            <a:rect r="r" b="b" t="t" l="l"/>
            <a:pathLst>
              <a:path h="2185267" w="2157040">
                <a:moveTo>
                  <a:pt x="0" y="0"/>
                </a:moveTo>
                <a:lnTo>
                  <a:pt x="2157041" y="0"/>
                </a:lnTo>
                <a:lnTo>
                  <a:pt x="2157041" y="2185266"/>
                </a:lnTo>
                <a:lnTo>
                  <a:pt x="0" y="2185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65876" y="811306"/>
            <a:ext cx="1593476" cy="1593476"/>
          </a:xfrm>
          <a:custGeom>
            <a:avLst/>
            <a:gdLst/>
            <a:ahLst/>
            <a:cxnLst/>
            <a:rect r="r" b="b" t="t" l="l"/>
            <a:pathLst>
              <a:path h="1593476" w="1593476">
                <a:moveTo>
                  <a:pt x="0" y="0"/>
                </a:moveTo>
                <a:lnTo>
                  <a:pt x="1593477" y="0"/>
                </a:lnTo>
                <a:lnTo>
                  <a:pt x="1593477" y="1593476"/>
                </a:lnTo>
                <a:lnTo>
                  <a:pt x="0" y="15934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390650"/>
            <a:ext cx="7363092" cy="744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Condutas compatíveis com o decoro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Manter linguagem respeitosa e postura profissional no ambiente de trabalho.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Evitar piadas ofensivas, comentários depreciativos ou exposição de colegas.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 comportamento equilibrado, mesmo em situações de conflito ou pressão.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Zelar pela imagem da instituição, inclusive nas redes sociais.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7575" y="1924050"/>
            <a:ext cx="8364071" cy="531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Condutas que violam o decoro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Gritar, humilhar ou constranger colegas ou subordinados.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Fazer comentários preconceituosos, ofensivos ou de cunho sexual.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Usar redes sociais para atacar colegas, chefias ou a própria instituição.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5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41940" y="1877497"/>
            <a:ext cx="6909536" cy="584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Esses três institutos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são pilares para um ambiente de trabalho positivo, prevenindo conflitos, práticas abusivas, assédio e violências laborais.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Quando respeitados, fortalecem a confiança institucional e promovem relações mais humanas e profissionais.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506451" y="653779"/>
            <a:ext cx="8743570" cy="5825403"/>
          </a:xfrm>
          <a:custGeom>
            <a:avLst/>
            <a:gdLst/>
            <a:ahLst/>
            <a:cxnLst/>
            <a:rect r="r" b="b" t="t" l="l"/>
            <a:pathLst>
              <a:path h="5825403" w="8743570">
                <a:moveTo>
                  <a:pt x="0" y="0"/>
                </a:moveTo>
                <a:lnTo>
                  <a:pt x="8743569" y="0"/>
                </a:lnTo>
                <a:lnTo>
                  <a:pt x="8743569" y="5825404"/>
                </a:lnTo>
                <a:lnTo>
                  <a:pt x="0" y="5825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5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4835" y="758996"/>
            <a:ext cx="8302740" cy="5525096"/>
          </a:xfrm>
          <a:custGeom>
            <a:avLst/>
            <a:gdLst/>
            <a:ahLst/>
            <a:cxnLst/>
            <a:rect r="r" b="b" t="t" l="l"/>
            <a:pathLst>
              <a:path h="5525096" w="8302740">
                <a:moveTo>
                  <a:pt x="0" y="0"/>
                </a:moveTo>
                <a:lnTo>
                  <a:pt x="8302740" y="0"/>
                </a:lnTo>
                <a:lnTo>
                  <a:pt x="8302740" y="5525096"/>
                </a:lnTo>
                <a:lnTo>
                  <a:pt x="0" y="5525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219409" y="1547330"/>
            <a:ext cx="5653326" cy="328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true" sz="4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Práticas abusivas: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Poder 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Autoridade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5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00669" y="1226454"/>
            <a:ext cx="8024073" cy="6085974"/>
          </a:xfrm>
          <a:custGeom>
            <a:avLst/>
            <a:gdLst/>
            <a:ahLst/>
            <a:cxnLst/>
            <a:rect r="r" b="b" t="t" l="l"/>
            <a:pathLst>
              <a:path h="6085974" w="8024073">
                <a:moveTo>
                  <a:pt x="0" y="0"/>
                </a:moveTo>
                <a:lnTo>
                  <a:pt x="8024073" y="0"/>
                </a:lnTo>
                <a:lnTo>
                  <a:pt x="8024073" y="6085974"/>
                </a:lnTo>
                <a:lnTo>
                  <a:pt x="0" y="6085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10" t="0" r="-1241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4435" y="1493744"/>
            <a:ext cx="6907306" cy="638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Práticas Abusivas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práticas abusivas ocorrem quando a posição hierárquica ou a função exercida são utilizadas de forma inadequada, violando direitos, dignidade e respeito no ambiente de trabalho.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Elas comprometem o clima organizacional e podem configurar infrações administrativas e legais.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09700" y="1128432"/>
            <a:ext cx="8797879" cy="744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Exemplos práticos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Exigir tarefas que não fazem parte das atribuições do servidor, apenas para puni-lo ou constrangê-lo.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Impor jornadas excessivas ou metas impossíveis como forma de pressão.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Ameaçar o servidor com transferência, processo ou perda de função sem fundamento técnico.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Utilizar o poder hierárquico para silenciar críticas ou impedir manifestações legítimas.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907806" y="1185582"/>
            <a:ext cx="1313329" cy="1313329"/>
          </a:xfrm>
          <a:custGeom>
            <a:avLst/>
            <a:gdLst/>
            <a:ahLst/>
            <a:cxnLst/>
            <a:rect r="r" b="b" t="t" l="l"/>
            <a:pathLst>
              <a:path h="1313329" w="1313329">
                <a:moveTo>
                  <a:pt x="0" y="0"/>
                </a:moveTo>
                <a:lnTo>
                  <a:pt x="1313329" y="0"/>
                </a:lnTo>
                <a:lnTo>
                  <a:pt x="1313329" y="1313330"/>
                </a:lnTo>
                <a:lnTo>
                  <a:pt x="0" y="1313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89660" y="341831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4" y="0"/>
                </a:lnTo>
                <a:lnTo>
                  <a:pt x="1695974" y="1373738"/>
                </a:lnTo>
                <a:lnTo>
                  <a:pt x="0" y="1373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176747" y="2015914"/>
            <a:ext cx="6082553" cy="4735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9"/>
              </a:lnSpc>
              <a:spcBef>
                <a:spcPct val="0"/>
              </a:spcBef>
            </a:pPr>
            <a:r>
              <a:rPr lang="en-US" sz="33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que caracteriza o abuso</a:t>
            </a:r>
          </a:p>
          <a:p>
            <a:pPr algn="ctr">
              <a:lnSpc>
                <a:spcPts val="4709"/>
              </a:lnSpc>
              <a:spcBef>
                <a:spcPct val="0"/>
              </a:spcBef>
            </a:pPr>
            <a:r>
              <a:rPr lang="en-US" sz="33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Uso do poder com desvio de finalidade</a:t>
            </a:r>
          </a:p>
          <a:p>
            <a:pPr algn="ctr">
              <a:lnSpc>
                <a:spcPts val="4709"/>
              </a:lnSpc>
              <a:spcBef>
                <a:spcPct val="0"/>
              </a:spcBef>
            </a:pPr>
            <a:r>
              <a:rPr lang="en-US" sz="33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Intenção de prejudicar, intimidar ou controlar</a:t>
            </a:r>
          </a:p>
          <a:p>
            <a:pPr algn="ctr">
              <a:lnSpc>
                <a:spcPts val="4709"/>
              </a:lnSpc>
              <a:spcBef>
                <a:spcPct val="0"/>
              </a:spcBef>
            </a:pPr>
            <a:r>
              <a:rPr lang="en-US" sz="33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Ausência de justificativa técnica ou legal</a:t>
            </a:r>
          </a:p>
          <a:p>
            <a:pPr algn="ctr">
              <a:lnSpc>
                <a:spcPts val="470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72380" y="3003741"/>
            <a:ext cx="7176940" cy="4945360"/>
          </a:xfrm>
          <a:custGeom>
            <a:avLst/>
            <a:gdLst/>
            <a:ahLst/>
            <a:cxnLst/>
            <a:rect r="r" b="b" t="t" l="l"/>
            <a:pathLst>
              <a:path h="4945360" w="7176940">
                <a:moveTo>
                  <a:pt x="0" y="0"/>
                </a:moveTo>
                <a:lnTo>
                  <a:pt x="7176939" y="0"/>
                </a:lnTo>
                <a:lnTo>
                  <a:pt x="7176939" y="4945360"/>
                </a:lnTo>
                <a:lnTo>
                  <a:pt x="0" y="4945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13647" y="916417"/>
            <a:ext cx="14859000" cy="2348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Abuso de Autoridade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Ocorre quando a autoridade pública viola direitos individuais ou coletivos, agindo com arbitrariedade, excesso ou ilegalidade, mesmo tendo competência formal para o cargo.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32778" y="12415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4" y="0"/>
                </a:lnTo>
                <a:lnTo>
                  <a:pt x="1695974" y="1373739"/>
                </a:lnTo>
                <a:lnTo>
                  <a:pt x="0" y="137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02986" y="632609"/>
            <a:ext cx="7641014" cy="7781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Dar ordens ilegais ou contrárias às normas institucionais.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Expor servidor ao ridículo diante de colegas ou do público.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Negar direitos funcionais de forma injustificada.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Utilizar processos administrativos como forma de intimidação ou retaliação.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Tratar subordinados de forma autoritária, desrespeitosa ou humilhante.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706100" y="2304527"/>
            <a:ext cx="7374948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que caracteriza o abuso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Excesso no exercício da autoridade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Violação de direitos fundamentais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Uso da autoridade para fins pessoais ou políticos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549218" y="1057873"/>
            <a:ext cx="1313329" cy="1313329"/>
          </a:xfrm>
          <a:custGeom>
            <a:avLst/>
            <a:gdLst/>
            <a:ahLst/>
            <a:cxnLst/>
            <a:rect r="r" b="b" t="t" l="l"/>
            <a:pathLst>
              <a:path h="1313329" w="1313329">
                <a:moveTo>
                  <a:pt x="0" y="0"/>
                </a:moveTo>
                <a:lnTo>
                  <a:pt x="1313329" y="0"/>
                </a:lnTo>
                <a:lnTo>
                  <a:pt x="1313329" y="1313329"/>
                </a:lnTo>
                <a:lnTo>
                  <a:pt x="0" y="13133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66691" y="3325815"/>
            <a:ext cx="8154618" cy="5932485"/>
          </a:xfrm>
          <a:custGeom>
            <a:avLst/>
            <a:gdLst/>
            <a:ahLst/>
            <a:cxnLst/>
            <a:rect r="r" b="b" t="t" l="l"/>
            <a:pathLst>
              <a:path h="5932485" w="8154618">
                <a:moveTo>
                  <a:pt x="0" y="0"/>
                </a:moveTo>
                <a:lnTo>
                  <a:pt x="8154618" y="0"/>
                </a:lnTo>
                <a:lnTo>
                  <a:pt x="8154618" y="5932485"/>
                </a:lnTo>
                <a:lnTo>
                  <a:pt x="0" y="593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79176" y="1585632"/>
            <a:ext cx="15329647" cy="2211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abuso de poder e o abuso de autoridade fragilizam as relações de trabalho, favorecem o assédio e a violência laboral e comprometem a credibilidade da instituição. 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b="true" sz="3599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liderança responsável se baseia no respeito, diálogo e legalidade.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8580"/>
            <a:ext cx="18288000" cy="10149840"/>
          </a:xfrm>
          <a:custGeom>
            <a:avLst/>
            <a:gdLst/>
            <a:ahLst/>
            <a:cxnLst/>
            <a:rect r="r" b="b" t="t" l="l"/>
            <a:pathLst>
              <a:path h="10149840" w="18288000">
                <a:moveTo>
                  <a:pt x="0" y="0"/>
                </a:moveTo>
                <a:lnTo>
                  <a:pt x="18288000" y="0"/>
                </a:lnTo>
                <a:lnTo>
                  <a:pt x="18288000" y="10149840"/>
                </a:lnTo>
                <a:lnTo>
                  <a:pt x="0" y="1014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79506" y="614847"/>
            <a:ext cx="12948993" cy="8643453"/>
          </a:xfrm>
          <a:custGeom>
            <a:avLst/>
            <a:gdLst/>
            <a:ahLst/>
            <a:cxnLst/>
            <a:rect r="r" b="b" t="t" l="l"/>
            <a:pathLst>
              <a:path h="8643453" w="12948993">
                <a:moveTo>
                  <a:pt x="0" y="0"/>
                </a:moveTo>
                <a:lnTo>
                  <a:pt x="12948993" y="0"/>
                </a:lnTo>
                <a:lnTo>
                  <a:pt x="12948993" y="8643453"/>
                </a:lnTo>
                <a:lnTo>
                  <a:pt x="0" y="8643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62203" y="795625"/>
            <a:ext cx="13963595" cy="8618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b="true" sz="4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Assédio</a:t>
            </a:r>
          </a:p>
          <a:p>
            <a:pPr algn="l">
              <a:lnSpc>
                <a:spcPts val="6439"/>
              </a:lnSpc>
              <a:spcBef>
                <a:spcPct val="0"/>
              </a:spcBef>
            </a:pPr>
            <a:r>
              <a:rPr lang="en-US" b="true" sz="4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Institucional </a:t>
            </a:r>
          </a:p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b="true" sz="4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Moral </a:t>
            </a:r>
          </a:p>
          <a:p>
            <a:pPr algn="r">
              <a:lnSpc>
                <a:spcPts val="6439"/>
              </a:lnSpc>
              <a:spcBef>
                <a:spcPct val="0"/>
              </a:spcBef>
            </a:pPr>
            <a:r>
              <a:rPr lang="en-US" b="true" sz="4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Moral Coletivo </a:t>
            </a:r>
          </a:p>
          <a:p>
            <a:pPr algn="l">
              <a:lnSpc>
                <a:spcPts val="6439"/>
              </a:lnSpc>
              <a:spcBef>
                <a:spcPct val="0"/>
              </a:spcBef>
            </a:pPr>
            <a:r>
              <a:rPr lang="en-US" b="true" sz="4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Ideológico </a:t>
            </a:r>
          </a:p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b="true" sz="4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Sexual</a:t>
            </a:r>
          </a:p>
          <a:p>
            <a:pPr algn="r">
              <a:lnSpc>
                <a:spcPts val="6439"/>
              </a:lnSpc>
              <a:spcBef>
                <a:spcPct val="0"/>
              </a:spcBef>
            </a:pPr>
            <a:r>
              <a:rPr lang="en-US" b="true" sz="4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Racial </a:t>
            </a:r>
          </a:p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b="true" sz="4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Stalking</a:t>
            </a:r>
          </a:p>
          <a:p>
            <a:pPr algn="ctr">
              <a:lnSpc>
                <a:spcPts val="6439"/>
              </a:lnSpc>
              <a:spcBef>
                <a:spcPct val="0"/>
              </a:spcBef>
            </a:pPr>
          </a:p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b="true" sz="4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Bullying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11838" y="1718492"/>
            <a:ext cx="5464772" cy="5652546"/>
          </a:xfrm>
          <a:custGeom>
            <a:avLst/>
            <a:gdLst/>
            <a:ahLst/>
            <a:cxnLst/>
            <a:rect r="r" b="b" t="t" l="l"/>
            <a:pathLst>
              <a:path h="5652546" w="5464772">
                <a:moveTo>
                  <a:pt x="0" y="0"/>
                </a:moveTo>
                <a:lnTo>
                  <a:pt x="5464772" y="0"/>
                </a:lnTo>
                <a:lnTo>
                  <a:pt x="5464772" y="5652546"/>
                </a:lnTo>
                <a:lnTo>
                  <a:pt x="0" y="5652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149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72353" y="637241"/>
            <a:ext cx="7956176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Assédio no Ambiente de Trabalho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assédio caracteriza-se por condutas repetitivas ou sistemáticas que atentam contra a dignidade, a integridade física ou psicológica do trabalhador, criando um ambiente hostil, humilhante ou degradante.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328775"/>
            <a:ext cx="16230600" cy="5460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assédio institucional ocorre quando a própria estrutura ou práticas da instituição são utilizadas para pressionar, constranger ou adoecer servidores, geralmente em nome de metas, produtividade ou controle.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assédio institucional é silencioso e muitas vezes naturalizado.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1931091"/>
            <a:ext cx="18288000" cy="6157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assédio moral consiste em ações repetidas de humilhação, desqualificação ou constrangimento, praticadas por superior, colega ou subordinado.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Gritar, ridicularizar ou menosprezar o trabalho do servidor.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Ignorar deliberadamente a presença ou opinião do colega.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Espalhar boatos ou questionar a capacidade profissional de forma constante.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Atribuir erros inexistentes para desestabilizar emocionalmente.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b="true" sz="4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Não é um conflito isolado, é repetição e intencionalidade.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584190" y="3044689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3" y="0"/>
                </a:lnTo>
                <a:lnTo>
                  <a:pt x="1695973" y="1373739"/>
                </a:lnTo>
                <a:lnTo>
                  <a:pt x="0" y="137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962025"/>
            <a:ext cx="18288000" cy="669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assédio moral coletivo ocorre quando um grupo inteiro de servidores é alvo de práticas abusivas, geralmente como estratégia de controle ou retaliação.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️ 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Exposição pública de rankings humilhantes de desempenho.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Ameaças generalizadas de punição ou exoneração.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Tratamento discriminatório a um setor específico.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Pressões contínuas que geram medo coletivo.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true" sz="4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quando todos adoecem, o problema é estrutural.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741072" y="2753337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4" y="0"/>
                </a:lnTo>
                <a:lnTo>
                  <a:pt x="1695974" y="1373738"/>
                </a:lnTo>
                <a:lnTo>
                  <a:pt x="0" y="137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401731"/>
            <a:ext cx="18288000" cy="7242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assédio ideológico acontece quando alguém é constrangido ou perseguido por suas crenças políticas, religiosas, filosóficas ou posicionamentos pessoais.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Pressão para apoiar determinado posicionamento político.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Desqualificação profissional por opiniões pessoais.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Hostilização por crença religiosa ou ausência dela.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Retaliações por não aderir a discursos ideológicos dominantes.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Diversidade de pensamento é direito, não afronta.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158366" y="2484395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4" y="0"/>
                </a:lnTo>
                <a:lnTo>
                  <a:pt x="1695974" y="1373739"/>
                </a:lnTo>
                <a:lnTo>
                  <a:pt x="0" y="137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8262" y="449953"/>
            <a:ext cx="16071476" cy="8531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assédio sexual envolve condutas de natureza sexual indesejadas, que constrangem, intimidam ou humilham a vítima, geralmente associadas à hierarquia.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Comentários sobre o corpo ou aparência.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Insinuações, convites insistentes ou piadas de cunho sexual.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Toques físicos não consentidos.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Promessas de vantagem ou ameaças em troca de favores sexuais.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b="true" sz="42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Assédio sexual não é paquera.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494543" y="2372337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3" y="0"/>
                </a:lnTo>
                <a:lnTo>
                  <a:pt x="1695973" y="1373738"/>
                </a:lnTo>
                <a:lnTo>
                  <a:pt x="0" y="137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32647" y="550526"/>
            <a:ext cx="16026653" cy="7331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assédio racial ocorre quando a pessoa é constrangida ou discriminada em razão de raça, cor, etnia ou origem.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Comentários racistas disfarçados de brincadeira.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Tratamento desigual em razão da cor da pele.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Uso de apelidos pejorativos.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Questionamento constante da competência profissional.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b="true" sz="42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Racismo é violência, não opinião.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516954" y="2775748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4" y="0"/>
                </a:lnTo>
                <a:lnTo>
                  <a:pt x="1695974" y="1373739"/>
                </a:lnTo>
                <a:lnTo>
                  <a:pt x="0" y="137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025"/>
            <a:ext cx="16230600" cy="758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stalking caracteriza-se por perseguição reiterada, vigilância excessiva ou invasão da vida privada, gerando medo ou constrangimento.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Monitorar excessivamente horários e atividades sem justificativa.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Enviar mensagens insistentes fora do expediente.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Vigiar redes sociais ou deslocamentos.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Comparecer repetidamente a locais sem necessidade funcional.</a:t>
            </a:r>
          </a:p>
          <a:p>
            <a:pPr algn="ctr">
              <a:lnSpc>
                <a:spcPts val="6439"/>
              </a:lnSpc>
              <a:spcBef>
                <a:spcPct val="0"/>
              </a:spcBef>
            </a:pPr>
          </a:p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b="true" sz="4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Controle excessivo também é violência.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673837" y="2842984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3" y="0"/>
                </a:lnTo>
                <a:lnTo>
                  <a:pt x="1695973" y="1373738"/>
                </a:lnTo>
                <a:lnTo>
                  <a:pt x="0" y="137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07994" y="689479"/>
            <a:ext cx="15668065" cy="7931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bullying é caracterizado por agressões repetidas, verbais ou psicológicas, com intenção de humilhar ou excluir, muito comum em ambientes hierarquizados.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Apelidos ofensivos ou ironias constantes.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Isolamento social do colega.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Ridicularização pública.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Minimização ou zombaria do sofrimento alheio.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b="true" sz="42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Brincadeira que machuca não é brincadeira.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606601" y="3314971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4" y="0"/>
                </a:lnTo>
                <a:lnTo>
                  <a:pt x="1695974" y="1373738"/>
                </a:lnTo>
                <a:lnTo>
                  <a:pt x="0" y="137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54840" y="1303562"/>
            <a:ext cx="8336437" cy="5898029"/>
          </a:xfrm>
          <a:custGeom>
            <a:avLst/>
            <a:gdLst/>
            <a:ahLst/>
            <a:cxnLst/>
            <a:rect r="r" b="b" t="t" l="l"/>
            <a:pathLst>
              <a:path h="5898029" w="8336437">
                <a:moveTo>
                  <a:pt x="0" y="0"/>
                </a:moveTo>
                <a:lnTo>
                  <a:pt x="8336437" y="0"/>
                </a:lnTo>
                <a:lnTo>
                  <a:pt x="8336437" y="5898029"/>
                </a:lnTo>
                <a:lnTo>
                  <a:pt x="0" y="5898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18534" y="1236887"/>
            <a:ext cx="5572461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assédio, em qualquer forma, destrói relações, adoece pessoas e compromete a instituição. Combater o assédio é um dever ético, legal e humano, essencial para um ambiente de trabalho saudável, respeitoso e produtivo.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75271" y="1147653"/>
            <a:ext cx="13569077" cy="478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Violências laborais: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Física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Psicológica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Moral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Sexual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Patrimonial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Social 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Política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20146" y="3073176"/>
            <a:ext cx="8311532" cy="4914193"/>
          </a:xfrm>
          <a:custGeom>
            <a:avLst/>
            <a:gdLst/>
            <a:ahLst/>
            <a:cxnLst/>
            <a:rect r="r" b="b" t="t" l="l"/>
            <a:pathLst>
              <a:path h="4914193" w="8311532">
                <a:moveTo>
                  <a:pt x="0" y="0"/>
                </a:moveTo>
                <a:lnTo>
                  <a:pt x="8311532" y="0"/>
                </a:lnTo>
                <a:lnTo>
                  <a:pt x="8311532" y="4914193"/>
                </a:lnTo>
                <a:lnTo>
                  <a:pt x="0" y="49141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57935" y="692561"/>
            <a:ext cx="14235953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violências laborais são condutas ou práticas que causam dano físico, psicológico, moral ou social ao trabalhador, podendo ocorrer de forma isolada ou contínua, e afetando diretamente a saúde, a dignidade e o ambiente de trabalho.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87127" y="962025"/>
            <a:ext cx="15846512" cy="6882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Violência Física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Envolve qualquer forma de agressão corporal ou ameaça física no ambiente de trabalho.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Empurrões, tapas ou agressões diretas.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Arremesso de objetos contra o trabalhador.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Ameaças físicas durante discussões.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b="true" sz="5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Violência física nunca é aceitável.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404895" y="2551631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4" y="0"/>
                </a:lnTo>
                <a:lnTo>
                  <a:pt x="1695974" y="1373738"/>
                </a:lnTo>
                <a:lnTo>
                  <a:pt x="0" y="137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429435" y="4250690"/>
            <a:ext cx="2071669" cy="2071669"/>
          </a:xfrm>
          <a:custGeom>
            <a:avLst/>
            <a:gdLst/>
            <a:ahLst/>
            <a:cxnLst/>
            <a:rect r="r" b="b" t="t" l="l"/>
            <a:pathLst>
              <a:path h="2071669" w="2071669">
                <a:moveTo>
                  <a:pt x="0" y="0"/>
                </a:moveTo>
                <a:lnTo>
                  <a:pt x="2071670" y="0"/>
                </a:lnTo>
                <a:lnTo>
                  <a:pt x="2071670" y="2071669"/>
                </a:lnTo>
                <a:lnTo>
                  <a:pt x="0" y="20716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65412" y="962025"/>
            <a:ext cx="15777882" cy="726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Violência Psicológica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Refere-se a ações que causam sofrimento emocional, medo, ansiedade ou adoecimento mental.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Humilhações constantes ou desqualificação do trabalho.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Gritos, ameaças ou intimidação.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Pressão excessiva e contínua.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b="true" sz="3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Violência psicológica não deixa marcas visíveis, mas adoece.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59503" y="1406095"/>
            <a:ext cx="15768994" cy="6193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Violência Moral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ocorre quando há ataque à honra, à reputação ou à dignidade do trabalhador.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️ 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Difamação, boatos ou acusações falsas.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Exposição pública vexatória.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Ridicularização perante colegas.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b="true" sz="4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Ferir a dignidade também é violência.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24686" y="962025"/>
            <a:ext cx="16638627" cy="6828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Violência Sexual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Consiste em qualquer conduta de natureza sexual não consentida, física ou verbal.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Comentários, insinuações ou piadas sexuais.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Toques indesejados.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Chantagem ou troca de favores sexuais por vantagens.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b="true" sz="4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Consentimento é indispensável.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34966" y="971550"/>
            <a:ext cx="15018068" cy="683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Violência Patrimonial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Envolve dano, retenção ou destruição de bens ou recursos do trabalhador.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Retenção injustificada de salário ou benefícios.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Danificação proposital de materiais de trabalho.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Apropriação indevida de pertences pessoais.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b="true" sz="4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Prejuízo material também é violência.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1128470"/>
            <a:ext cx="18288000" cy="7393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Violência Social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Ocorre quando o trabalhador é isolado, excluído ou marginalizado no ambiente de trabalho.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Exclusão deliberada de reuniões ou decisões.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Silenciamento sistemático da fala.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Boicote ao trabalho em equipe.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b="true" sz="4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Isolamento também machuca.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65412" y="1128470"/>
            <a:ext cx="15934765" cy="7446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Violência Política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Caracteriza-se pela coação, perseguição ou discriminação por posicionamento político ou ideológico.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Exemplos práticos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Pressão para apoiar determinado grupo ou gestor.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Retaliações por divergência política.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Uso do cargo para controle ideológico.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Liberdade de pensamento é um direito.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5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09675" y="2816396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3" y="0"/>
                </a:lnTo>
                <a:lnTo>
                  <a:pt x="1695973" y="1373739"/>
                </a:lnTo>
                <a:lnTo>
                  <a:pt x="0" y="137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77296" y="2321911"/>
            <a:ext cx="5780365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Institutos comportamentais: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a) Ética Funcional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b) Moralidade Administrativa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c) Decoro Profissional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398740" y="701846"/>
            <a:ext cx="3826193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Práticas abusivas: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a) De Poder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b) De Autoridade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859646" y="3782553"/>
            <a:ext cx="3160633" cy="584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Assédio: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a) Institucional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b) Moral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c) Moral Coletivo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d) Ideológico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e) Sexual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f) Racial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g) Stalking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h) Bullying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516096" y="2604418"/>
            <a:ext cx="3979545" cy="478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 Violências laborais: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a) Física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b) Psicológica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c) Moral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d) Sexual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e) Patrimonial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f) Social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g) Política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511416" y="1100827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4" y="0"/>
                </a:lnTo>
                <a:lnTo>
                  <a:pt x="1695974" y="1373738"/>
                </a:lnTo>
                <a:lnTo>
                  <a:pt x="0" y="137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84016" y="4129522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3" y="0"/>
                </a:lnTo>
                <a:lnTo>
                  <a:pt x="1695973" y="1373739"/>
                </a:lnTo>
                <a:lnTo>
                  <a:pt x="0" y="137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056639" y="3254292"/>
            <a:ext cx="1695974" cy="1373739"/>
          </a:xfrm>
          <a:custGeom>
            <a:avLst/>
            <a:gdLst/>
            <a:ahLst/>
            <a:cxnLst/>
            <a:rect r="r" b="b" t="t" l="l"/>
            <a:pathLst>
              <a:path h="1373739" w="1695974">
                <a:moveTo>
                  <a:pt x="0" y="0"/>
                </a:moveTo>
                <a:lnTo>
                  <a:pt x="1695974" y="0"/>
                </a:lnTo>
                <a:lnTo>
                  <a:pt x="1695974" y="1373738"/>
                </a:lnTo>
                <a:lnTo>
                  <a:pt x="0" y="137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55267" y="2378559"/>
            <a:ext cx="9639529" cy="6426353"/>
          </a:xfrm>
          <a:custGeom>
            <a:avLst/>
            <a:gdLst/>
            <a:ahLst/>
            <a:cxnLst/>
            <a:rect r="r" b="b" t="t" l="l"/>
            <a:pathLst>
              <a:path h="6426353" w="9639529">
                <a:moveTo>
                  <a:pt x="0" y="0"/>
                </a:moveTo>
                <a:lnTo>
                  <a:pt x="9639529" y="0"/>
                </a:lnTo>
                <a:lnTo>
                  <a:pt x="9639529" y="6426353"/>
                </a:lnTo>
                <a:lnTo>
                  <a:pt x="0" y="64263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516598"/>
            <a:ext cx="16230600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Reconhecer as violências laborais é o primeiro passo para combatê-las. Ambientes saudáveis são construídos com respeito, diálogo, prevenção e responsabilidade coletiva.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541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47470"/>
            <a:ext cx="14101482" cy="718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Construir um ambiente positivo é um exercício contínuo.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Exige consciência, empatia e, acima de tudo, disposição para aprender e reaprender com as pessoas ao nosso redor.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Quando o diálogo é respeitoso, ele fortalece relações, previne conflitos e cria espaços mais seguros, humanos e colaborativos.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 possamos sair daqui com o compromisso de sermos agentes desse ambiente: pessoas que acolhem, que respeitam, que promovem conversas abertas e responsáveis.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Porque onde há respeito, há crescimento. E onde há diálogo, há possibilidade de mudança.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073592" y="2580112"/>
            <a:ext cx="3698937" cy="2853026"/>
          </a:xfrm>
          <a:custGeom>
            <a:avLst/>
            <a:gdLst/>
            <a:ahLst/>
            <a:cxnLst/>
            <a:rect r="r" b="b" t="t" l="l"/>
            <a:pathLst>
              <a:path h="2853026" w="3698937">
                <a:moveTo>
                  <a:pt x="0" y="0"/>
                </a:moveTo>
                <a:lnTo>
                  <a:pt x="3698937" y="0"/>
                </a:lnTo>
                <a:lnTo>
                  <a:pt x="3698937" y="2853026"/>
                </a:lnTo>
                <a:lnTo>
                  <a:pt x="0" y="2853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230" t="0" r="-25502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5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800609" y="844433"/>
            <a:ext cx="7040517" cy="7040517"/>
          </a:xfrm>
          <a:custGeom>
            <a:avLst/>
            <a:gdLst/>
            <a:ahLst/>
            <a:cxnLst/>
            <a:rect r="r" b="b" t="t" l="l"/>
            <a:pathLst>
              <a:path h="7040517" w="7040517">
                <a:moveTo>
                  <a:pt x="0" y="0"/>
                </a:moveTo>
                <a:lnTo>
                  <a:pt x="7040517" y="0"/>
                </a:lnTo>
                <a:lnTo>
                  <a:pt x="7040517" y="7040517"/>
                </a:lnTo>
                <a:lnTo>
                  <a:pt x="0" y="70405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95108" y="1533016"/>
            <a:ext cx="5780365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Institutos comportamentais: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a) Ética Funcional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b) Moralidade Administrativa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c) Decoro Profissional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5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390529" y="2529025"/>
            <a:ext cx="6892015" cy="3856303"/>
          </a:xfrm>
          <a:custGeom>
            <a:avLst/>
            <a:gdLst/>
            <a:ahLst/>
            <a:cxnLst/>
            <a:rect r="r" b="b" t="t" l="l"/>
            <a:pathLst>
              <a:path h="3856303" w="6892015">
                <a:moveTo>
                  <a:pt x="0" y="0"/>
                </a:moveTo>
                <a:lnTo>
                  <a:pt x="6892015" y="0"/>
                </a:lnTo>
                <a:lnTo>
                  <a:pt x="6892015" y="3856304"/>
                </a:lnTo>
                <a:lnTo>
                  <a:pt x="0" y="3856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04" r="0" b="-10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665405"/>
            <a:ext cx="8361829" cy="671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79"/>
              </a:lnSpc>
              <a:spcBef>
                <a:spcPct val="0"/>
              </a:spcBef>
            </a:pPr>
          </a:p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 institutos comportamentais orientam a conduta do agente público e são fundamentais para a construção de um ambiente de trabalho ético, respeitoso e institucionalmente saudável. </a:t>
            </a:r>
          </a:p>
          <a:p>
            <a:pPr algn="just">
              <a:lnSpc>
                <a:spcPts val="4479"/>
              </a:lnSpc>
              <a:spcBef>
                <a:spcPct val="0"/>
              </a:spcBef>
            </a:pPr>
          </a:p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Eles funcionam como parâmetros de comportamento, garantindo confiança, legalidade e respeito nas relações profissionais.</a:t>
            </a:r>
          </a:p>
          <a:p>
            <a:pPr algn="just">
              <a:lnSpc>
                <a:spcPts val="44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48813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9598" y="2463398"/>
            <a:ext cx="6417733" cy="3746351"/>
          </a:xfrm>
          <a:custGeom>
            <a:avLst/>
            <a:gdLst/>
            <a:ahLst/>
            <a:cxnLst/>
            <a:rect r="r" b="b" t="t" l="l"/>
            <a:pathLst>
              <a:path h="3746351" w="6417733">
                <a:moveTo>
                  <a:pt x="0" y="0"/>
                </a:moveTo>
                <a:lnTo>
                  <a:pt x="6417733" y="0"/>
                </a:lnTo>
                <a:lnTo>
                  <a:pt x="6417733" y="3746351"/>
                </a:lnTo>
                <a:lnTo>
                  <a:pt x="0" y="3746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847331" y="171987"/>
            <a:ext cx="10115032" cy="9085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5"/>
              </a:lnSpc>
              <a:spcBef>
                <a:spcPct val="0"/>
              </a:spcBef>
            </a:pPr>
            <a:r>
              <a:rPr lang="en-US" sz="34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ética funcional refere-se ao conjunto de princípios e valores que devem nortear a atuação do servidor público no exercício de suas funções. Vai além do cumprimento das normas legais, envolvendo honestidade, responsabilidade, imparcialidade e compromisso com o interesse público.</a:t>
            </a:r>
          </a:p>
          <a:p>
            <a:pPr algn="ctr">
              <a:lnSpc>
                <a:spcPts val="4785"/>
              </a:lnSpc>
              <a:spcBef>
                <a:spcPct val="0"/>
              </a:spcBef>
            </a:pPr>
          </a:p>
          <a:p>
            <a:pPr algn="ctr">
              <a:lnSpc>
                <a:spcPts val="4925"/>
              </a:lnSpc>
              <a:spcBef>
                <a:spcPct val="0"/>
              </a:spcBef>
            </a:pPr>
            <a:r>
              <a:rPr lang="en-US" sz="35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 ético funcionalmente significa agir corretamente </a:t>
            </a:r>
            <a:r>
              <a:rPr lang="en-US" b="true" sz="3518" u="sng">
                <a:solidFill>
                  <a:srgbClr val="FC6B0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mesmo quando não há fiscalização direta</a:t>
            </a:r>
            <a:r>
              <a:rPr lang="en-US" sz="35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respeitando colegas, superiores e cidadãos, tomando decisões justas e evitando condutas que possam comprometer a imagem da instituição.</a:t>
            </a:r>
          </a:p>
          <a:p>
            <a:pPr algn="ctr">
              <a:lnSpc>
                <a:spcPts val="478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48813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45753" y="341831"/>
            <a:ext cx="1696847" cy="1373739"/>
          </a:xfrm>
          <a:custGeom>
            <a:avLst/>
            <a:gdLst/>
            <a:ahLst/>
            <a:cxnLst/>
            <a:rect r="r" b="b" t="t" l="l"/>
            <a:pathLst>
              <a:path h="1373739" w="1696847">
                <a:moveTo>
                  <a:pt x="0" y="0"/>
                </a:moveTo>
                <a:lnTo>
                  <a:pt x="1696847" y="0"/>
                </a:lnTo>
                <a:lnTo>
                  <a:pt x="1696847" y="1373738"/>
                </a:lnTo>
                <a:lnTo>
                  <a:pt x="0" y="137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228794" y="0"/>
            <a:ext cx="1313329" cy="1313329"/>
          </a:xfrm>
          <a:custGeom>
            <a:avLst/>
            <a:gdLst/>
            <a:ahLst/>
            <a:cxnLst/>
            <a:rect r="r" b="b" t="t" l="l"/>
            <a:pathLst>
              <a:path h="1313329" w="1313329">
                <a:moveTo>
                  <a:pt x="0" y="0"/>
                </a:moveTo>
                <a:lnTo>
                  <a:pt x="1313330" y="0"/>
                </a:lnTo>
                <a:lnTo>
                  <a:pt x="1313330" y="1313329"/>
                </a:lnTo>
                <a:lnTo>
                  <a:pt x="0" y="13133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92524" y="358403"/>
            <a:ext cx="8171201" cy="95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C6B0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Condutas éticas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Tratar todos os usuários do serviço público com igualdade, sem privilégios ou discriminação.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Cumprir horários, prazos e atribuições mesmo sem supervisão direta.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Não utilizar o cargo ou informações internas para benefício próprio ou de terceiros.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Resolver conflitos com diálogo e respeito, evitando exposição ou humilhação de colegas.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500347" y="566534"/>
            <a:ext cx="7758953" cy="638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Condutas antiéticas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Favorecer amigos, parentes ou aliados políticos.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Usar o cargo para intimidar ou constranger servidores.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Omitir informações relevantes para obter vantagem pessoal.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56882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41613" y="1028700"/>
            <a:ext cx="6024773" cy="6024773"/>
          </a:xfrm>
          <a:custGeom>
            <a:avLst/>
            <a:gdLst/>
            <a:ahLst/>
            <a:cxnLst/>
            <a:rect r="r" b="b" t="t" l="l"/>
            <a:pathLst>
              <a:path h="6024773" w="6024773">
                <a:moveTo>
                  <a:pt x="0" y="0"/>
                </a:moveTo>
                <a:lnTo>
                  <a:pt x="6024774" y="0"/>
                </a:lnTo>
                <a:lnTo>
                  <a:pt x="6024774" y="6024773"/>
                </a:lnTo>
                <a:lnTo>
                  <a:pt x="0" y="60247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27529" y="1119468"/>
            <a:ext cx="9457765" cy="744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moralidade administrativa é um princípio constitucional que exige que os atos da Administração Pública não sejam apenas legais, mas também morais, honestos e compatíveis com os valores da sociedade.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 ato pode até estar dentro da legalidade, mas se for praticado com má-fé, favorecimento pessoal, perseguição ou desvio de finalidade, ele viola a moralidade administrativa. Esse instituto reforça que o servidor deve agir com boa-fé, lealdade institucional e respeito ao interesse coletivo.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DAHAZkRtKqo</dc:identifier>
  <dcterms:modified xsi:type="dcterms:W3CDTF">2011-08-01T06:04:30Z</dcterms:modified>
  <cp:revision>1</cp:revision>
  <dc:title>Respeito em Foco! Diálogos sobre Ambiente Positivo</dc:title>
</cp:coreProperties>
</file>